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70" r:id="rId2"/>
    <p:sldId id="267" r:id="rId3"/>
    <p:sldId id="271" r:id="rId4"/>
    <p:sldId id="263" r:id="rId5"/>
    <p:sldId id="257" r:id="rId6"/>
    <p:sldId id="262" r:id="rId7"/>
    <p:sldId id="264" r:id="rId8"/>
    <p:sldId id="265" r:id="rId9"/>
    <p:sldId id="266" r:id="rId10"/>
    <p:sldId id="268" r:id="rId11"/>
    <p:sldId id="258" r:id="rId12"/>
    <p:sldId id="259" r:id="rId13"/>
    <p:sldId id="274" r:id="rId14"/>
    <p:sldId id="273" r:id="rId15"/>
    <p:sldId id="272" r:id="rId16"/>
    <p:sldId id="269" r:id="rId17"/>
    <p:sldId id="260"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39A21-A0A2-42FD-A5F1-AC9F9F1D3B94}" type="datetimeFigureOut">
              <a:rPr lang="en-IN" smtClean="0"/>
              <a:t>03-12-2023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DD54F-7E12-47B9-8A01-A75B59896F19}" type="slidenum">
              <a:rPr lang="en-IN" smtClean="0"/>
              <a:t>‹#›</a:t>
            </a:fld>
            <a:endParaRPr lang="en-IN"/>
          </a:p>
        </p:txBody>
      </p:sp>
    </p:spTree>
    <p:extLst>
      <p:ext uri="{BB962C8B-B14F-4D97-AF65-F5344CB8AC3E}">
        <p14:creationId xmlns:p14="http://schemas.microsoft.com/office/powerpoint/2010/main" val="346688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D45E5A-EB3C-4EA7-A2F7-089FDFA7878C}" type="datetimeFigureOut">
              <a:rPr lang="en-IN" smtClean="0"/>
              <a:t>03-12-2023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4156107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45E5A-EB3C-4EA7-A2F7-089FDFA7878C}" type="datetimeFigureOut">
              <a:rPr lang="en-IN" smtClean="0"/>
              <a:t>03-12-2023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296416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45E5A-EB3C-4EA7-A2F7-089FDFA7878C}" type="datetimeFigureOut">
              <a:rPr lang="en-IN" smtClean="0"/>
              <a:t>03-12-2023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19832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45E5A-EB3C-4EA7-A2F7-089FDFA7878C}" type="datetimeFigureOut">
              <a:rPr lang="en-IN" smtClean="0"/>
              <a:t>03-12-2023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3626231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D45E5A-EB3C-4EA7-A2F7-089FDFA7878C}" type="datetimeFigureOut">
              <a:rPr lang="en-IN" smtClean="0"/>
              <a:t>03-12-2023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596369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D45E5A-EB3C-4EA7-A2F7-089FDFA7878C}" type="datetimeFigureOut">
              <a:rPr lang="en-IN" smtClean="0"/>
              <a:t>03-12-2023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3667468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D45E5A-EB3C-4EA7-A2F7-089FDFA7878C}" type="datetimeFigureOut">
              <a:rPr lang="en-IN" smtClean="0"/>
              <a:t>03-12-2023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11297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D45E5A-EB3C-4EA7-A2F7-089FDFA7878C}" type="datetimeFigureOut">
              <a:rPr lang="en-IN" smtClean="0"/>
              <a:t>03-12-2023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17647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D45E5A-EB3C-4EA7-A2F7-089FDFA7878C}" type="datetimeFigureOut">
              <a:rPr lang="en-IN" smtClean="0"/>
              <a:t>03-12-2023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701616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D45E5A-EB3C-4EA7-A2F7-089FDFA7878C}" type="datetimeFigureOut">
              <a:rPr lang="en-IN" smtClean="0"/>
              <a:t>03-12-2023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508194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D45E5A-EB3C-4EA7-A2F7-089FDFA7878C}" type="datetimeFigureOut">
              <a:rPr lang="en-IN" smtClean="0"/>
              <a:t>03-12-2023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CE036F-6557-41B5-A8B9-584E05C4CF3E}" type="slidenum">
              <a:rPr lang="en-IN" smtClean="0"/>
              <a:t>‹#›</a:t>
            </a:fld>
            <a:endParaRPr lang="en-IN"/>
          </a:p>
        </p:txBody>
      </p:sp>
    </p:spTree>
    <p:extLst>
      <p:ext uri="{BB962C8B-B14F-4D97-AF65-F5344CB8AC3E}">
        <p14:creationId xmlns:p14="http://schemas.microsoft.com/office/powerpoint/2010/main" val="700531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45E5A-EB3C-4EA7-A2F7-089FDFA7878C}" type="datetimeFigureOut">
              <a:rPr lang="en-IN" smtClean="0"/>
              <a:t>03-12-2023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E036F-6557-41B5-A8B9-584E05C4CF3E}" type="slidenum">
              <a:rPr lang="en-IN" smtClean="0"/>
              <a:t>‹#›</a:t>
            </a:fld>
            <a:endParaRPr lang="en-IN"/>
          </a:p>
        </p:txBody>
      </p:sp>
    </p:spTree>
    <p:extLst>
      <p:ext uri="{BB962C8B-B14F-4D97-AF65-F5344CB8AC3E}">
        <p14:creationId xmlns:p14="http://schemas.microsoft.com/office/powerpoint/2010/main" val="39892346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3.wav"/><Relationship Id="rId7" Type="http://schemas.openxmlformats.org/officeDocument/2006/relationships/image" Target="../media/image17.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audio" Target="../media/media3.wav"/></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5.wav"/><Relationship Id="rId7" Type="http://schemas.openxmlformats.org/officeDocument/2006/relationships/image" Target="../media/image20.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audio" Target="../media/media5.wa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8F2C-B05F-6604-3FD1-0648B1BBD7B8}"/>
              </a:ext>
            </a:extLst>
          </p:cNvPr>
          <p:cNvSpPr>
            <a:spLocks noGrp="1"/>
          </p:cNvSpPr>
          <p:nvPr>
            <p:ph type="title"/>
          </p:nvPr>
        </p:nvSpPr>
        <p:spPr>
          <a:xfrm>
            <a:off x="838200" y="350303"/>
            <a:ext cx="10515600" cy="1325563"/>
          </a:xfrm>
        </p:spPr>
        <p:txBody>
          <a:bodyPr>
            <a:normAutofit/>
          </a:bodyPr>
          <a:lstStyle/>
          <a:p>
            <a:pPr algn="ctr"/>
            <a:r>
              <a:rPr lang="en-IN" sz="6000" b="1" dirty="0">
                <a:solidFill>
                  <a:srgbClr val="FF0000"/>
                </a:solidFill>
                <a:latin typeface="Inter"/>
              </a:rPr>
              <a:t>Digital Signal Processing Project</a:t>
            </a:r>
          </a:p>
        </p:txBody>
      </p:sp>
      <p:sp>
        <p:nvSpPr>
          <p:cNvPr id="4" name="TextBox 3">
            <a:extLst>
              <a:ext uri="{FF2B5EF4-FFF2-40B4-BE49-F238E27FC236}">
                <a16:creationId xmlns:a16="http://schemas.microsoft.com/office/drawing/2014/main" id="{9FB21EE1-3EE9-44E9-8772-733D960F2D52}"/>
              </a:ext>
            </a:extLst>
          </p:cNvPr>
          <p:cNvSpPr txBox="1"/>
          <p:nvPr/>
        </p:nvSpPr>
        <p:spPr>
          <a:xfrm>
            <a:off x="2875759" y="1675866"/>
            <a:ext cx="6440479" cy="769441"/>
          </a:xfrm>
          <a:prstGeom prst="rect">
            <a:avLst/>
          </a:prstGeom>
          <a:noFill/>
        </p:spPr>
        <p:txBody>
          <a:bodyPr wrap="square" rtlCol="0">
            <a:spAutoFit/>
          </a:bodyPr>
          <a:lstStyle/>
          <a:p>
            <a:pPr algn="ctr"/>
            <a:r>
              <a:rPr lang="en-IN" sz="4400" b="1" dirty="0">
                <a:solidFill>
                  <a:srgbClr val="FF0000"/>
                </a:solidFill>
                <a:latin typeface="Inter"/>
              </a:rPr>
              <a:t>Active Noise Cancellation</a:t>
            </a:r>
          </a:p>
        </p:txBody>
      </p:sp>
      <p:pic>
        <p:nvPicPr>
          <p:cNvPr id="4100" name="Picture 4" descr="7,445 Audio Signal Stock Video Footage - 4K and HD Video Clips |  Shutterstock">
            <a:extLst>
              <a:ext uri="{FF2B5EF4-FFF2-40B4-BE49-F238E27FC236}">
                <a16:creationId xmlns:a16="http://schemas.microsoft.com/office/drawing/2014/main" id="{E191FF47-11D9-6EB1-52DC-44259D846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60129"/>
            <a:ext cx="12191999" cy="43978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CC0E4D-CAFE-4860-6ED3-B99EACB82243}"/>
              </a:ext>
            </a:extLst>
          </p:cNvPr>
          <p:cNvSpPr txBox="1"/>
          <p:nvPr/>
        </p:nvSpPr>
        <p:spPr>
          <a:xfrm>
            <a:off x="7572765" y="5548045"/>
            <a:ext cx="3781035" cy="707886"/>
          </a:xfrm>
          <a:prstGeom prst="rect">
            <a:avLst/>
          </a:prstGeom>
          <a:noFill/>
        </p:spPr>
        <p:txBody>
          <a:bodyPr wrap="none" rtlCol="0">
            <a:spAutoFit/>
          </a:bodyPr>
          <a:lstStyle/>
          <a:p>
            <a:r>
              <a:rPr lang="en-IN" sz="2000" dirty="0">
                <a:solidFill>
                  <a:schemeClr val="tx1">
                    <a:lumMod val="75000"/>
                  </a:schemeClr>
                </a:solidFill>
                <a:latin typeface="Inter"/>
              </a:rPr>
              <a:t>EE21B040 Poornachandra Giridhar</a:t>
            </a:r>
          </a:p>
          <a:p>
            <a:r>
              <a:rPr lang="en-IN" sz="2000" dirty="0">
                <a:solidFill>
                  <a:schemeClr val="tx1">
                    <a:lumMod val="75000"/>
                  </a:schemeClr>
                </a:solidFill>
                <a:latin typeface="Inter"/>
              </a:rPr>
              <a:t>EE21B054 Sudhakar V</a:t>
            </a:r>
          </a:p>
        </p:txBody>
      </p:sp>
    </p:spTree>
    <p:extLst>
      <p:ext uri="{BB962C8B-B14F-4D97-AF65-F5344CB8AC3E}">
        <p14:creationId xmlns:p14="http://schemas.microsoft.com/office/powerpoint/2010/main" val="2168693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1DC5-FC84-1188-D3EE-6C023BA0CD90}"/>
              </a:ext>
            </a:extLst>
          </p:cNvPr>
          <p:cNvSpPr>
            <a:spLocks noGrp="1"/>
          </p:cNvSpPr>
          <p:nvPr>
            <p:ph type="title"/>
          </p:nvPr>
        </p:nvSpPr>
        <p:spPr/>
        <p:txBody>
          <a:bodyPr/>
          <a:lstStyle/>
          <a:p>
            <a:r>
              <a:rPr lang="en-IN" b="1" dirty="0">
                <a:solidFill>
                  <a:srgbClr val="FF0000"/>
                </a:solidFill>
              </a:rPr>
              <a:t>Simulink-Based Model</a:t>
            </a:r>
          </a:p>
        </p:txBody>
      </p:sp>
      <p:sp>
        <p:nvSpPr>
          <p:cNvPr id="3" name="Content Placeholder 2">
            <a:extLst>
              <a:ext uri="{FF2B5EF4-FFF2-40B4-BE49-F238E27FC236}">
                <a16:creationId xmlns:a16="http://schemas.microsoft.com/office/drawing/2014/main" id="{E309215C-CF7D-AD31-AB65-4EF5612FF9BC}"/>
              </a:ext>
            </a:extLst>
          </p:cNvPr>
          <p:cNvSpPr>
            <a:spLocks noGrp="1"/>
          </p:cNvSpPr>
          <p:nvPr>
            <p:ph idx="1"/>
          </p:nvPr>
        </p:nvSpPr>
        <p:spPr/>
        <p:txBody>
          <a:bodyPr/>
          <a:lstStyle/>
          <a:p>
            <a:pPr marL="0" indent="0">
              <a:buNone/>
            </a:pPr>
            <a:r>
              <a:rPr lang="en-US" dirty="0">
                <a:solidFill>
                  <a:schemeClr val="tx1">
                    <a:lumMod val="75000"/>
                  </a:schemeClr>
                </a:solidFill>
              </a:rPr>
              <a:t>Simulink is a powerful simulation and modeling tool. It allows users to design and </a:t>
            </a:r>
            <a:r>
              <a:rPr lang="en-US" dirty="0">
                <a:solidFill>
                  <a:srgbClr val="FF0000"/>
                </a:solidFill>
              </a:rPr>
              <a:t>implement complex real-time algorithms </a:t>
            </a:r>
            <a:r>
              <a:rPr lang="en-US" dirty="0">
                <a:solidFill>
                  <a:schemeClr val="tx1">
                    <a:lumMod val="75000"/>
                  </a:schemeClr>
                </a:solidFill>
              </a:rPr>
              <a:t>for ANC systems, ensuring optimal noise reduction performance. With Simulink, you can seamlessly integrate ANC algorithms into various applications and achieve superior audio quality by effectively eliminating unwanted background noise.</a:t>
            </a:r>
            <a:endParaRPr lang="en-IN" dirty="0">
              <a:solidFill>
                <a:schemeClr val="tx1">
                  <a:lumMod val="75000"/>
                </a:schemeClr>
              </a:solidFill>
            </a:endParaRPr>
          </a:p>
        </p:txBody>
      </p:sp>
      <p:pic>
        <p:nvPicPr>
          <p:cNvPr id="9218" name="Picture 2" descr="Creating the MATLAB Logo - MATLAB &amp; Simulink Example">
            <a:extLst>
              <a:ext uri="{FF2B5EF4-FFF2-40B4-BE49-F238E27FC236}">
                <a16:creationId xmlns:a16="http://schemas.microsoft.com/office/drawing/2014/main" id="{F516EC9F-BDE2-4C18-54EB-D51470A91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935003"/>
            <a:ext cx="3636195" cy="272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19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787796-0A89-8430-112D-2DFE076E2E38}"/>
              </a:ext>
            </a:extLst>
          </p:cNvPr>
          <p:cNvSpPr txBox="1"/>
          <p:nvPr/>
        </p:nvSpPr>
        <p:spPr>
          <a:xfrm>
            <a:off x="3469319" y="297951"/>
            <a:ext cx="5412059" cy="769441"/>
          </a:xfrm>
          <a:prstGeom prst="rect">
            <a:avLst/>
          </a:prstGeom>
          <a:noFill/>
        </p:spPr>
        <p:txBody>
          <a:bodyPr wrap="none" rtlCol="0">
            <a:spAutoFit/>
          </a:bodyPr>
          <a:lstStyle/>
          <a:p>
            <a:r>
              <a:rPr lang="en-IN" sz="4400" b="1" dirty="0">
                <a:solidFill>
                  <a:srgbClr val="FF0000"/>
                </a:solidFill>
                <a:latin typeface="Inter"/>
              </a:rPr>
              <a:t>The Model in Simulink</a:t>
            </a:r>
          </a:p>
        </p:txBody>
      </p:sp>
      <p:pic>
        <p:nvPicPr>
          <p:cNvPr id="9" name="Picture 2">
            <a:extLst>
              <a:ext uri="{FF2B5EF4-FFF2-40B4-BE49-F238E27FC236}">
                <a16:creationId xmlns:a16="http://schemas.microsoft.com/office/drawing/2014/main" id="{6865C4F0-28C0-E67D-2A33-52972C940A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733" y="1656918"/>
            <a:ext cx="11588534" cy="433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483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0D4A88-C8D4-7085-2D99-4AC24C6CE833}"/>
              </a:ext>
            </a:extLst>
          </p:cNvPr>
          <p:cNvPicPr>
            <a:picLocks noChangeAspect="1"/>
          </p:cNvPicPr>
          <p:nvPr/>
        </p:nvPicPr>
        <p:blipFill>
          <a:blip r:embed="rId2"/>
          <a:stretch>
            <a:fillRect/>
          </a:stretch>
        </p:blipFill>
        <p:spPr>
          <a:xfrm>
            <a:off x="8987482" y="2597107"/>
            <a:ext cx="2667137" cy="1663786"/>
          </a:xfrm>
          <a:prstGeom prst="rect">
            <a:avLst/>
          </a:prstGeom>
        </p:spPr>
      </p:pic>
      <p:sp>
        <p:nvSpPr>
          <p:cNvPr id="8" name="TextBox 7">
            <a:extLst>
              <a:ext uri="{FF2B5EF4-FFF2-40B4-BE49-F238E27FC236}">
                <a16:creationId xmlns:a16="http://schemas.microsoft.com/office/drawing/2014/main" id="{04D622CE-B99B-B71A-66FB-0F7BE37E7BBA}"/>
              </a:ext>
            </a:extLst>
          </p:cNvPr>
          <p:cNvSpPr txBox="1"/>
          <p:nvPr/>
        </p:nvSpPr>
        <p:spPr>
          <a:xfrm>
            <a:off x="3310979" y="313230"/>
            <a:ext cx="5570041" cy="769441"/>
          </a:xfrm>
          <a:prstGeom prst="rect">
            <a:avLst/>
          </a:prstGeom>
          <a:noFill/>
        </p:spPr>
        <p:txBody>
          <a:bodyPr wrap="square">
            <a:spAutoFit/>
          </a:bodyPr>
          <a:lstStyle/>
          <a:p>
            <a:r>
              <a:rPr lang="en-IN" sz="4400" b="1" dirty="0">
                <a:solidFill>
                  <a:srgbClr val="FF0000"/>
                </a:solidFill>
                <a:latin typeface="Inter"/>
              </a:rPr>
              <a:t>The Model in Simulink</a:t>
            </a:r>
          </a:p>
        </p:txBody>
      </p:sp>
      <p:sp>
        <p:nvSpPr>
          <p:cNvPr id="9" name="TextBox 8">
            <a:extLst>
              <a:ext uri="{FF2B5EF4-FFF2-40B4-BE49-F238E27FC236}">
                <a16:creationId xmlns:a16="http://schemas.microsoft.com/office/drawing/2014/main" id="{2A018312-5896-536B-5A30-7E9FF4A001E7}"/>
              </a:ext>
            </a:extLst>
          </p:cNvPr>
          <p:cNvSpPr txBox="1"/>
          <p:nvPr/>
        </p:nvSpPr>
        <p:spPr>
          <a:xfrm>
            <a:off x="1976388" y="6021550"/>
            <a:ext cx="4774127" cy="523220"/>
          </a:xfrm>
          <a:prstGeom prst="rect">
            <a:avLst/>
          </a:prstGeom>
          <a:noFill/>
        </p:spPr>
        <p:txBody>
          <a:bodyPr wrap="none" rtlCol="0">
            <a:spAutoFit/>
          </a:bodyPr>
          <a:lstStyle/>
          <a:p>
            <a:r>
              <a:rPr lang="en-IN" sz="2800" dirty="0">
                <a:solidFill>
                  <a:schemeClr val="tx1">
                    <a:lumMod val="75000"/>
                  </a:schemeClr>
                </a:solidFill>
                <a:latin typeface="Inter"/>
              </a:rPr>
              <a:t>Inside the Anti Noise Generator</a:t>
            </a:r>
          </a:p>
        </p:txBody>
      </p:sp>
      <p:sp>
        <p:nvSpPr>
          <p:cNvPr id="10" name="TextBox 9">
            <a:extLst>
              <a:ext uri="{FF2B5EF4-FFF2-40B4-BE49-F238E27FC236}">
                <a16:creationId xmlns:a16="http://schemas.microsoft.com/office/drawing/2014/main" id="{C8E96A8F-B7E5-6C21-11F6-59051C561979}"/>
              </a:ext>
            </a:extLst>
          </p:cNvPr>
          <p:cNvSpPr txBox="1"/>
          <p:nvPr/>
        </p:nvSpPr>
        <p:spPr>
          <a:xfrm>
            <a:off x="9564144" y="4458985"/>
            <a:ext cx="1513812" cy="523220"/>
          </a:xfrm>
          <a:prstGeom prst="rect">
            <a:avLst/>
          </a:prstGeom>
          <a:noFill/>
        </p:spPr>
        <p:txBody>
          <a:bodyPr wrap="none" rtlCol="0">
            <a:spAutoFit/>
          </a:bodyPr>
          <a:lstStyle/>
          <a:p>
            <a:r>
              <a:rPr lang="en-IN" sz="2800" dirty="0">
                <a:solidFill>
                  <a:schemeClr val="tx1">
                    <a:lumMod val="75000"/>
                  </a:schemeClr>
                </a:solidFill>
                <a:latin typeface="Inter"/>
              </a:rPr>
              <a:t>The code</a:t>
            </a:r>
          </a:p>
        </p:txBody>
      </p:sp>
      <p:pic>
        <p:nvPicPr>
          <p:cNvPr id="12292" name="Picture 4">
            <a:extLst>
              <a:ext uri="{FF2B5EF4-FFF2-40B4-BE49-F238E27FC236}">
                <a16:creationId xmlns:a16="http://schemas.microsoft.com/office/drawing/2014/main" id="{6037EF1A-6E71-9CD2-3DD8-7625AE569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381" y="1434088"/>
            <a:ext cx="7652143" cy="433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50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1DEA-D962-62AF-0A66-5B6F042484E7}"/>
              </a:ext>
            </a:extLst>
          </p:cNvPr>
          <p:cNvSpPr>
            <a:spLocks noGrp="1"/>
          </p:cNvSpPr>
          <p:nvPr>
            <p:ph type="title"/>
          </p:nvPr>
        </p:nvSpPr>
        <p:spPr/>
        <p:txBody>
          <a:bodyPr/>
          <a:lstStyle/>
          <a:p>
            <a:pPr algn="ctr"/>
            <a:r>
              <a:rPr lang="en-IN" b="1" dirty="0">
                <a:solidFill>
                  <a:srgbClr val="FF0000"/>
                </a:solidFill>
                <a:latin typeface="Inter"/>
              </a:rPr>
              <a:t>Features of the model</a:t>
            </a:r>
          </a:p>
        </p:txBody>
      </p:sp>
      <p:sp>
        <p:nvSpPr>
          <p:cNvPr id="3" name="Content Placeholder 2">
            <a:extLst>
              <a:ext uri="{FF2B5EF4-FFF2-40B4-BE49-F238E27FC236}">
                <a16:creationId xmlns:a16="http://schemas.microsoft.com/office/drawing/2014/main" id="{0259DE22-EBCE-4F79-68E8-C62F85D1D63D}"/>
              </a:ext>
            </a:extLst>
          </p:cNvPr>
          <p:cNvSpPr>
            <a:spLocks noGrp="1"/>
          </p:cNvSpPr>
          <p:nvPr>
            <p:ph idx="1"/>
          </p:nvPr>
        </p:nvSpPr>
        <p:spPr/>
        <p:txBody>
          <a:bodyPr/>
          <a:lstStyle/>
          <a:p>
            <a:pPr marL="0" indent="0">
              <a:buNone/>
            </a:pPr>
            <a:r>
              <a:rPr lang="en-US" dirty="0">
                <a:solidFill>
                  <a:schemeClr val="tx1">
                    <a:lumMod val="75000"/>
                  </a:schemeClr>
                </a:solidFill>
                <a:latin typeface="Inter"/>
              </a:rPr>
              <a:t>The complete system is meant to be implemented using a minimum digital processor and electrical components.</a:t>
            </a:r>
          </a:p>
          <a:p>
            <a:pPr marL="0" indent="0">
              <a:buNone/>
            </a:pPr>
            <a:endParaRPr lang="en-US" dirty="0">
              <a:solidFill>
                <a:schemeClr val="tx1">
                  <a:lumMod val="75000"/>
                </a:schemeClr>
              </a:solidFill>
              <a:latin typeface="Inter"/>
            </a:endParaRPr>
          </a:p>
          <a:p>
            <a:pPr marL="0" indent="0">
              <a:buNone/>
            </a:pPr>
            <a:r>
              <a:rPr lang="en-US" dirty="0">
                <a:solidFill>
                  <a:schemeClr val="tx1">
                    <a:lumMod val="75000"/>
                  </a:schemeClr>
                </a:solidFill>
                <a:latin typeface="Inter"/>
              </a:rPr>
              <a:t>Despite passive noise attenuation via foam ear-speaker isolation, the system automatically adjusts its noise cancellation gains. This was done via closed-loop feedback. </a:t>
            </a:r>
            <a:endParaRPr lang="en-IN" dirty="0">
              <a:solidFill>
                <a:schemeClr val="tx1">
                  <a:lumMod val="75000"/>
                </a:schemeClr>
              </a:solidFill>
              <a:latin typeface="Inter"/>
            </a:endParaRPr>
          </a:p>
        </p:txBody>
      </p:sp>
    </p:spTree>
    <p:extLst>
      <p:ext uri="{BB962C8B-B14F-4D97-AF65-F5344CB8AC3E}">
        <p14:creationId xmlns:p14="http://schemas.microsoft.com/office/powerpoint/2010/main" val="1107037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3C758-2804-3897-EC0F-F28F82A50FBC}"/>
              </a:ext>
            </a:extLst>
          </p:cNvPr>
          <p:cNvSpPr>
            <a:spLocks noGrp="1"/>
          </p:cNvSpPr>
          <p:nvPr>
            <p:ph type="title"/>
          </p:nvPr>
        </p:nvSpPr>
        <p:spPr>
          <a:xfrm>
            <a:off x="838200" y="105243"/>
            <a:ext cx="10515600" cy="1325563"/>
          </a:xfrm>
        </p:spPr>
        <p:txBody>
          <a:bodyPr>
            <a:normAutofit/>
          </a:bodyPr>
          <a:lstStyle/>
          <a:p>
            <a:pPr algn="ctr"/>
            <a:r>
              <a:rPr lang="en-US" b="1" i="0" dirty="0">
                <a:solidFill>
                  <a:srgbClr val="FF0000"/>
                </a:solidFill>
                <a:effectLst/>
                <a:latin typeface="Inter"/>
              </a:rPr>
              <a:t>Limitations of the Model</a:t>
            </a:r>
            <a:r>
              <a:rPr lang="en-US" b="0" i="0" dirty="0">
                <a:solidFill>
                  <a:srgbClr val="FF0000"/>
                </a:solidFill>
                <a:effectLst/>
                <a:latin typeface="Inter"/>
              </a:rPr>
              <a:t> </a:t>
            </a:r>
            <a:endParaRPr lang="en-IN" dirty="0">
              <a:solidFill>
                <a:srgbClr val="FF0000"/>
              </a:solidFill>
              <a:latin typeface="Inter"/>
            </a:endParaRPr>
          </a:p>
        </p:txBody>
      </p:sp>
      <p:sp>
        <p:nvSpPr>
          <p:cNvPr id="3" name="Content Placeholder 2">
            <a:extLst>
              <a:ext uri="{FF2B5EF4-FFF2-40B4-BE49-F238E27FC236}">
                <a16:creationId xmlns:a16="http://schemas.microsoft.com/office/drawing/2014/main" id="{EC3B6014-6665-DF84-5125-AD8499B6857B}"/>
              </a:ext>
            </a:extLst>
          </p:cNvPr>
          <p:cNvSpPr>
            <a:spLocks noGrp="1"/>
          </p:cNvSpPr>
          <p:nvPr>
            <p:ph idx="1"/>
          </p:nvPr>
        </p:nvSpPr>
        <p:spPr>
          <a:xfrm>
            <a:off x="838200" y="1325111"/>
            <a:ext cx="10515600" cy="4351338"/>
          </a:xfrm>
        </p:spPr>
        <p:txBody>
          <a:bodyPr>
            <a:noAutofit/>
          </a:bodyPr>
          <a:lstStyle/>
          <a:p>
            <a:pPr marL="0" indent="0" algn="l" rtl="0" fontAlgn="base">
              <a:buNone/>
            </a:pPr>
            <a:r>
              <a:rPr lang="en-US" b="0" i="0" dirty="0">
                <a:solidFill>
                  <a:schemeClr val="tx1">
                    <a:lumMod val="75000"/>
                  </a:schemeClr>
                </a:solidFill>
                <a:effectLst/>
                <a:latin typeface="Inter"/>
              </a:rPr>
              <a:t>The simulation breaks when the output is very close to the desired output because MATLAB's ODE and DAE solve algebraic loops using prediction algorithms and iterations, which break for very small error values. Add the delay block from output to old gain to avoid a straight feedthrough loop. Simulation breaks in such a scenario and the delay value is estimated after several trial-and-error rounds.</a:t>
            </a:r>
          </a:p>
          <a:p>
            <a:pPr marL="0" indent="0" algn="l" rtl="0" fontAlgn="base">
              <a:buNone/>
            </a:pPr>
            <a:endParaRPr lang="en-IN" dirty="0">
              <a:solidFill>
                <a:schemeClr val="tx1">
                  <a:lumMod val="75000"/>
                </a:schemeClr>
              </a:solidFill>
              <a:latin typeface="Inter"/>
            </a:endParaRPr>
          </a:p>
          <a:p>
            <a:pPr marL="0" indent="0">
              <a:buNone/>
            </a:pPr>
            <a:r>
              <a:rPr lang="en-US" b="0" i="0" dirty="0">
                <a:solidFill>
                  <a:schemeClr val="tx1">
                    <a:lumMod val="75000"/>
                  </a:schemeClr>
                </a:solidFill>
                <a:effectLst/>
                <a:latin typeface="Inter"/>
              </a:rPr>
              <a:t>Due to the nature of logic written for changing gain, if in case passive noise attenuation changes considerably, the system needs to be restarted. </a:t>
            </a:r>
            <a:endParaRPr lang="en-IN" dirty="0">
              <a:solidFill>
                <a:schemeClr val="tx1">
                  <a:lumMod val="75000"/>
                </a:schemeClr>
              </a:solidFill>
              <a:latin typeface="Inter"/>
            </a:endParaRPr>
          </a:p>
        </p:txBody>
      </p:sp>
    </p:spTree>
    <p:extLst>
      <p:ext uri="{BB962C8B-B14F-4D97-AF65-F5344CB8AC3E}">
        <p14:creationId xmlns:p14="http://schemas.microsoft.com/office/powerpoint/2010/main" val="1841264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video - Made with Clipchamp">
            <a:hlinkClick r:id="" action="ppaction://media"/>
            <a:extLst>
              <a:ext uri="{FF2B5EF4-FFF2-40B4-BE49-F238E27FC236}">
                <a16:creationId xmlns:a16="http://schemas.microsoft.com/office/drawing/2014/main" id="{F082C997-7041-4850-9DF3-222909ABD9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6277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19C46F-5647-9E80-7854-E85C05134089}"/>
              </a:ext>
            </a:extLst>
          </p:cNvPr>
          <p:cNvPicPr>
            <a:picLocks noChangeAspect="1"/>
          </p:cNvPicPr>
          <p:nvPr/>
        </p:nvPicPr>
        <p:blipFill>
          <a:blip r:embed="rId6"/>
          <a:stretch>
            <a:fillRect/>
          </a:stretch>
        </p:blipFill>
        <p:spPr>
          <a:xfrm>
            <a:off x="1" y="1387008"/>
            <a:ext cx="5979560" cy="4399377"/>
          </a:xfrm>
          <a:prstGeom prst="rect">
            <a:avLst/>
          </a:prstGeom>
        </p:spPr>
      </p:pic>
      <p:pic>
        <p:nvPicPr>
          <p:cNvPr id="8" name="Picture 7">
            <a:extLst>
              <a:ext uri="{FF2B5EF4-FFF2-40B4-BE49-F238E27FC236}">
                <a16:creationId xmlns:a16="http://schemas.microsoft.com/office/drawing/2014/main" id="{DCDF4CB9-F482-FD27-D27D-4D355743D3B7}"/>
              </a:ext>
            </a:extLst>
          </p:cNvPr>
          <p:cNvPicPr>
            <a:picLocks noChangeAspect="1"/>
          </p:cNvPicPr>
          <p:nvPr/>
        </p:nvPicPr>
        <p:blipFill>
          <a:blip r:embed="rId7"/>
          <a:stretch>
            <a:fillRect/>
          </a:stretch>
        </p:blipFill>
        <p:spPr>
          <a:xfrm>
            <a:off x="6212440" y="1387008"/>
            <a:ext cx="5979560" cy="4399377"/>
          </a:xfrm>
          <a:prstGeom prst="rect">
            <a:avLst/>
          </a:prstGeom>
        </p:spPr>
      </p:pic>
      <p:sp>
        <p:nvSpPr>
          <p:cNvPr id="11" name="TextBox 10">
            <a:extLst>
              <a:ext uri="{FF2B5EF4-FFF2-40B4-BE49-F238E27FC236}">
                <a16:creationId xmlns:a16="http://schemas.microsoft.com/office/drawing/2014/main" id="{9C28AD5F-8D86-A310-F277-2FBABFDB91C4}"/>
              </a:ext>
            </a:extLst>
          </p:cNvPr>
          <p:cNvSpPr txBox="1"/>
          <p:nvPr/>
        </p:nvSpPr>
        <p:spPr>
          <a:xfrm>
            <a:off x="2016597" y="568943"/>
            <a:ext cx="1946367" cy="523220"/>
          </a:xfrm>
          <a:prstGeom prst="rect">
            <a:avLst/>
          </a:prstGeom>
          <a:noFill/>
        </p:spPr>
        <p:txBody>
          <a:bodyPr wrap="none" rtlCol="0">
            <a:spAutoFit/>
          </a:bodyPr>
          <a:lstStyle/>
          <a:p>
            <a:r>
              <a:rPr lang="en-IN" sz="2800" dirty="0">
                <a:solidFill>
                  <a:srgbClr val="FF0000"/>
                </a:solidFill>
              </a:rPr>
              <a:t>Noise Signal</a:t>
            </a:r>
          </a:p>
        </p:txBody>
      </p:sp>
      <p:sp>
        <p:nvSpPr>
          <p:cNvPr id="12" name="TextBox 11">
            <a:extLst>
              <a:ext uri="{FF2B5EF4-FFF2-40B4-BE49-F238E27FC236}">
                <a16:creationId xmlns:a16="http://schemas.microsoft.com/office/drawing/2014/main" id="{C54818EF-F4C4-A855-E9B2-F808F2ECB379}"/>
              </a:ext>
            </a:extLst>
          </p:cNvPr>
          <p:cNvSpPr txBox="1"/>
          <p:nvPr/>
        </p:nvSpPr>
        <p:spPr>
          <a:xfrm>
            <a:off x="6602854" y="568943"/>
            <a:ext cx="5198731" cy="523220"/>
          </a:xfrm>
          <a:prstGeom prst="rect">
            <a:avLst/>
          </a:prstGeom>
          <a:noFill/>
        </p:spPr>
        <p:txBody>
          <a:bodyPr wrap="none" rtlCol="0">
            <a:spAutoFit/>
          </a:bodyPr>
          <a:lstStyle/>
          <a:p>
            <a:r>
              <a:rPr lang="en-IN" sz="2800" dirty="0">
                <a:solidFill>
                  <a:srgbClr val="FF0000"/>
                </a:solidFill>
              </a:rPr>
              <a:t>Anti-noise signal with actual signal</a:t>
            </a:r>
          </a:p>
        </p:txBody>
      </p:sp>
      <p:pic>
        <p:nvPicPr>
          <p:cNvPr id="13" name="noise">
            <a:hlinkClick r:id="" action="ppaction://media"/>
            <a:extLst>
              <a:ext uri="{FF2B5EF4-FFF2-40B4-BE49-F238E27FC236}">
                <a16:creationId xmlns:a16="http://schemas.microsoft.com/office/drawing/2014/main" id="{E649E3D7-E07B-CB4D-3A0C-3EF2B6519BA2}"/>
              </a:ext>
            </a:extLst>
          </p:cNvPr>
          <p:cNvPicPr>
            <a:picLocks noChangeAspect="1"/>
          </p:cNvPicPr>
          <p:nvPr>
            <a:audioFile r:link="rId1"/>
            <p:extLst>
              <p:ext uri="{DAA4B4D4-6D71-4841-9C94-3DE7FCFB9230}">
                <p14:media xmlns:p14="http://schemas.microsoft.com/office/powerpoint/2010/main" r:embed="rId2">
                  <p14:trim end="110000.9375"/>
                </p14:media>
              </p:ext>
            </p:extLst>
          </p:nvPr>
        </p:nvPicPr>
        <p:blipFill>
          <a:blip r:embed="rId8"/>
          <a:stretch>
            <a:fillRect/>
          </a:stretch>
        </p:blipFill>
        <p:spPr>
          <a:xfrm>
            <a:off x="2786580" y="5583185"/>
            <a:ext cx="406400" cy="406400"/>
          </a:xfrm>
          <a:prstGeom prst="rect">
            <a:avLst/>
          </a:prstGeom>
        </p:spPr>
      </p:pic>
      <p:pic>
        <p:nvPicPr>
          <p:cNvPr id="14" name="output_noise">
            <a:hlinkClick r:id="" action="ppaction://media"/>
            <a:extLst>
              <a:ext uri="{FF2B5EF4-FFF2-40B4-BE49-F238E27FC236}">
                <a16:creationId xmlns:a16="http://schemas.microsoft.com/office/drawing/2014/main" id="{4B2FCEF5-1093-2708-EF13-75E0F430039A}"/>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405420" y="5583185"/>
            <a:ext cx="406400" cy="406400"/>
          </a:xfrm>
          <a:prstGeom prst="rect">
            <a:avLst/>
          </a:prstGeom>
        </p:spPr>
      </p:pic>
    </p:spTree>
    <p:extLst>
      <p:ext uri="{BB962C8B-B14F-4D97-AF65-F5344CB8AC3E}">
        <p14:creationId xmlns:p14="http://schemas.microsoft.com/office/powerpoint/2010/main" val="185597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28"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49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601BEF-90AF-BCB7-FF3E-45167B66E0F7}"/>
              </a:ext>
            </a:extLst>
          </p:cNvPr>
          <p:cNvPicPr>
            <a:picLocks noChangeAspect="1"/>
          </p:cNvPicPr>
          <p:nvPr/>
        </p:nvPicPr>
        <p:blipFill>
          <a:blip r:embed="rId6"/>
          <a:stretch>
            <a:fillRect/>
          </a:stretch>
        </p:blipFill>
        <p:spPr>
          <a:xfrm>
            <a:off x="6096000" y="1417831"/>
            <a:ext cx="6096000" cy="4399377"/>
          </a:xfrm>
          <a:prstGeom prst="rect">
            <a:avLst/>
          </a:prstGeom>
        </p:spPr>
      </p:pic>
      <p:pic>
        <p:nvPicPr>
          <p:cNvPr id="9" name="Picture 8">
            <a:extLst>
              <a:ext uri="{FF2B5EF4-FFF2-40B4-BE49-F238E27FC236}">
                <a16:creationId xmlns:a16="http://schemas.microsoft.com/office/drawing/2014/main" id="{8B8B5891-C627-AD12-868F-EFE44FBCA69A}"/>
              </a:ext>
            </a:extLst>
          </p:cNvPr>
          <p:cNvPicPr>
            <a:picLocks noChangeAspect="1"/>
          </p:cNvPicPr>
          <p:nvPr/>
        </p:nvPicPr>
        <p:blipFill>
          <a:blip r:embed="rId7"/>
          <a:stretch>
            <a:fillRect/>
          </a:stretch>
        </p:blipFill>
        <p:spPr>
          <a:xfrm>
            <a:off x="0" y="1417831"/>
            <a:ext cx="5979560" cy="4399377"/>
          </a:xfrm>
          <a:prstGeom prst="rect">
            <a:avLst/>
          </a:prstGeom>
        </p:spPr>
      </p:pic>
      <p:sp>
        <p:nvSpPr>
          <p:cNvPr id="11" name="TextBox 10">
            <a:extLst>
              <a:ext uri="{FF2B5EF4-FFF2-40B4-BE49-F238E27FC236}">
                <a16:creationId xmlns:a16="http://schemas.microsoft.com/office/drawing/2014/main" id="{BCC5D10D-8644-0B1C-A39C-7033201FEDBA}"/>
              </a:ext>
            </a:extLst>
          </p:cNvPr>
          <p:cNvSpPr txBox="1"/>
          <p:nvPr/>
        </p:nvSpPr>
        <p:spPr>
          <a:xfrm>
            <a:off x="1302597" y="528610"/>
            <a:ext cx="3841116" cy="523220"/>
          </a:xfrm>
          <a:prstGeom prst="rect">
            <a:avLst/>
          </a:prstGeom>
          <a:noFill/>
        </p:spPr>
        <p:txBody>
          <a:bodyPr wrap="none" rtlCol="0">
            <a:spAutoFit/>
          </a:bodyPr>
          <a:lstStyle/>
          <a:p>
            <a:pPr algn="ctr"/>
            <a:r>
              <a:rPr lang="en-IN" sz="2800" dirty="0">
                <a:solidFill>
                  <a:srgbClr val="FF0000"/>
                </a:solidFill>
              </a:rPr>
              <a:t>Actual clean Audio Signal</a:t>
            </a:r>
          </a:p>
        </p:txBody>
      </p:sp>
      <p:sp>
        <p:nvSpPr>
          <p:cNvPr id="12" name="TextBox 11">
            <a:extLst>
              <a:ext uri="{FF2B5EF4-FFF2-40B4-BE49-F238E27FC236}">
                <a16:creationId xmlns:a16="http://schemas.microsoft.com/office/drawing/2014/main" id="{23FB688C-3BF0-AD13-D92D-106DE6FFE3C5}"/>
              </a:ext>
            </a:extLst>
          </p:cNvPr>
          <p:cNvSpPr txBox="1"/>
          <p:nvPr/>
        </p:nvSpPr>
        <p:spPr>
          <a:xfrm>
            <a:off x="7458656" y="533238"/>
            <a:ext cx="3430747" cy="523220"/>
          </a:xfrm>
          <a:prstGeom prst="rect">
            <a:avLst/>
          </a:prstGeom>
          <a:noFill/>
        </p:spPr>
        <p:txBody>
          <a:bodyPr wrap="none" rtlCol="0">
            <a:spAutoFit/>
          </a:bodyPr>
          <a:lstStyle/>
          <a:p>
            <a:pPr algn="ctr"/>
            <a:r>
              <a:rPr lang="en-IN" sz="2800" dirty="0">
                <a:solidFill>
                  <a:srgbClr val="FF0000"/>
                </a:solidFill>
              </a:rPr>
              <a:t>Denoised Audio Signal</a:t>
            </a:r>
          </a:p>
        </p:txBody>
      </p:sp>
      <p:pic>
        <p:nvPicPr>
          <p:cNvPr id="14" name="fur-elise-15061 (1)">
            <a:hlinkClick r:id="" action="ppaction://media"/>
            <a:extLst>
              <a:ext uri="{FF2B5EF4-FFF2-40B4-BE49-F238E27FC236}">
                <a16:creationId xmlns:a16="http://schemas.microsoft.com/office/drawing/2014/main" id="{59269EAD-44AC-A68A-15C8-FA28F4C919B3}"/>
              </a:ext>
            </a:extLst>
          </p:cNvPr>
          <p:cNvPicPr>
            <a:picLocks noChangeAspect="1"/>
          </p:cNvPicPr>
          <p:nvPr>
            <a:audioFile r:link="rId1"/>
            <p:extLst>
              <p:ext uri="{DAA4B4D4-6D71-4841-9C94-3DE7FCFB9230}">
                <p14:media xmlns:p14="http://schemas.microsoft.com/office/powerpoint/2010/main" r:embed="rId2">
                  <p14:trim end="52000.625"/>
                </p14:media>
              </p:ext>
            </p:extLst>
          </p:nvPr>
        </p:nvPicPr>
        <p:blipFill>
          <a:blip r:embed="rId8"/>
          <a:stretch>
            <a:fillRect/>
          </a:stretch>
        </p:blipFill>
        <p:spPr>
          <a:xfrm>
            <a:off x="2786580" y="5614008"/>
            <a:ext cx="406400" cy="406400"/>
          </a:xfrm>
          <a:prstGeom prst="rect">
            <a:avLst/>
          </a:prstGeom>
        </p:spPr>
      </p:pic>
      <p:pic>
        <p:nvPicPr>
          <p:cNvPr id="15" name="denoised">
            <a:hlinkClick r:id="" action="ppaction://media"/>
            <a:extLst>
              <a:ext uri="{FF2B5EF4-FFF2-40B4-BE49-F238E27FC236}">
                <a16:creationId xmlns:a16="http://schemas.microsoft.com/office/drawing/2014/main" id="{3C489AA5-730F-F867-7191-376CED7A605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999022" y="5614008"/>
            <a:ext cx="406400" cy="406400"/>
          </a:xfrm>
          <a:prstGeom prst="rect">
            <a:avLst/>
          </a:prstGeom>
        </p:spPr>
      </p:pic>
    </p:spTree>
    <p:extLst>
      <p:ext uri="{BB962C8B-B14F-4D97-AF65-F5344CB8AC3E}">
        <p14:creationId xmlns:p14="http://schemas.microsoft.com/office/powerpoint/2010/main" val="4035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03"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49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4"/>
                </p:tgtEl>
              </p:cMediaNode>
            </p:audio>
            <p:audio>
              <p:cMediaNode vol="80000">
                <p:cTn id="12"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17BE2B-CB3B-333C-CF9D-EBB010574322}"/>
              </a:ext>
            </a:extLst>
          </p:cNvPr>
          <p:cNvSpPr/>
          <p:nvPr/>
        </p:nvSpPr>
        <p:spPr>
          <a:xfrm>
            <a:off x="3092918" y="2367814"/>
            <a:ext cx="6006163" cy="1631216"/>
          </a:xfrm>
          <a:prstGeom prst="rect">
            <a:avLst/>
          </a:prstGeom>
          <a:noFill/>
        </p:spPr>
        <p:txBody>
          <a:bodyPr wrap="square" lIns="91440" tIns="45720" rIns="91440" bIns="45720">
            <a:spAutoFit/>
          </a:bodyPr>
          <a:lstStyle/>
          <a:p>
            <a:pPr algn="ctr"/>
            <a:r>
              <a:rPr lang="en-US" sz="10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Thank You</a:t>
            </a:r>
          </a:p>
        </p:txBody>
      </p:sp>
    </p:spTree>
    <p:extLst>
      <p:ext uri="{BB962C8B-B14F-4D97-AF65-F5344CB8AC3E}">
        <p14:creationId xmlns:p14="http://schemas.microsoft.com/office/powerpoint/2010/main" val="3519002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9581-3787-08B9-1407-29F7F19EE767}"/>
              </a:ext>
            </a:extLst>
          </p:cNvPr>
          <p:cNvSpPr>
            <a:spLocks noGrp="1"/>
          </p:cNvSpPr>
          <p:nvPr>
            <p:ph type="title"/>
          </p:nvPr>
        </p:nvSpPr>
        <p:spPr/>
        <p:txBody>
          <a:bodyPr/>
          <a:lstStyle/>
          <a:p>
            <a:r>
              <a:rPr lang="en-IN" b="1" i="0" dirty="0">
                <a:solidFill>
                  <a:srgbClr val="FF0000"/>
                </a:solidFill>
                <a:effectLst/>
                <a:latin typeface="Inter"/>
              </a:rPr>
              <a:t>What is noise?</a:t>
            </a:r>
            <a:endParaRPr lang="en-IN" dirty="0">
              <a:solidFill>
                <a:srgbClr val="FF0000"/>
              </a:solidFill>
              <a:latin typeface="Inter"/>
            </a:endParaRPr>
          </a:p>
        </p:txBody>
      </p:sp>
      <p:sp>
        <p:nvSpPr>
          <p:cNvPr id="3" name="Content Placeholder 2">
            <a:extLst>
              <a:ext uri="{FF2B5EF4-FFF2-40B4-BE49-F238E27FC236}">
                <a16:creationId xmlns:a16="http://schemas.microsoft.com/office/drawing/2014/main" id="{696DE9F6-7F33-9C8F-D5F4-234992C8EB48}"/>
              </a:ext>
            </a:extLst>
          </p:cNvPr>
          <p:cNvSpPr>
            <a:spLocks noGrp="1"/>
          </p:cNvSpPr>
          <p:nvPr>
            <p:ph idx="1"/>
          </p:nvPr>
        </p:nvSpPr>
        <p:spPr/>
        <p:txBody>
          <a:bodyPr/>
          <a:lstStyle/>
          <a:p>
            <a:r>
              <a:rPr lang="en-US" b="0" i="0" dirty="0">
                <a:solidFill>
                  <a:schemeClr val="tx1">
                    <a:lumMod val="75000"/>
                  </a:schemeClr>
                </a:solidFill>
                <a:effectLst/>
                <a:latin typeface="Inter"/>
              </a:rPr>
              <a:t>Noise is an </a:t>
            </a:r>
            <a:r>
              <a:rPr lang="en-US" b="0" i="0" dirty="0">
                <a:solidFill>
                  <a:srgbClr val="FF0000"/>
                </a:solidFill>
                <a:effectLst/>
                <a:latin typeface="Inter"/>
              </a:rPr>
              <a:t>unwanted sound </a:t>
            </a:r>
            <a:r>
              <a:rPr lang="en-US" b="0" i="0" dirty="0">
                <a:solidFill>
                  <a:schemeClr val="tx1">
                    <a:lumMod val="75000"/>
                  </a:schemeClr>
                </a:solidFill>
                <a:effectLst/>
                <a:latin typeface="Inter"/>
              </a:rPr>
              <a:t>that is unpleasant, loud, or disruptive. Other words for noise include buzz, cacophony, commotion, crash, cry, explosion, roar, or turbulence.</a:t>
            </a:r>
          </a:p>
        </p:txBody>
      </p:sp>
      <p:pic>
        <p:nvPicPr>
          <p:cNvPr id="6146" name="Picture 2" descr="Seven ways to reduce noise - Data Acquisition Techniques">
            <a:extLst>
              <a:ext uri="{FF2B5EF4-FFF2-40B4-BE49-F238E27FC236}">
                <a16:creationId xmlns:a16="http://schemas.microsoft.com/office/drawing/2014/main" id="{187DBBFD-F9F0-49A4-54FA-DDAC60AD2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3429000"/>
            <a:ext cx="4324350" cy="28829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0" descr="Types of Noise in Electronics">
            <a:extLst>
              <a:ext uri="{FF2B5EF4-FFF2-40B4-BE49-F238E27FC236}">
                <a16:creationId xmlns:a16="http://schemas.microsoft.com/office/drawing/2014/main" id="{C62A7119-D125-CB1E-8205-A94C4D99D0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6F74F88-9EDB-704D-F90E-7F45E6325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3429000"/>
            <a:ext cx="4878512" cy="2882900"/>
          </a:xfrm>
          <a:prstGeom prst="rect">
            <a:avLst/>
          </a:prstGeom>
        </p:spPr>
      </p:pic>
    </p:spTree>
    <p:extLst>
      <p:ext uri="{BB962C8B-B14F-4D97-AF65-F5344CB8AC3E}">
        <p14:creationId xmlns:p14="http://schemas.microsoft.com/office/powerpoint/2010/main" val="3387668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2EF67-23CC-9BE2-F8EA-FA88B0449C9B}"/>
              </a:ext>
            </a:extLst>
          </p:cNvPr>
          <p:cNvSpPr>
            <a:spLocks noGrp="1"/>
          </p:cNvSpPr>
          <p:nvPr>
            <p:ph type="title"/>
          </p:nvPr>
        </p:nvSpPr>
        <p:spPr/>
        <p:txBody>
          <a:bodyPr/>
          <a:lstStyle/>
          <a:p>
            <a:r>
              <a:rPr lang="en-IN" b="1" dirty="0">
                <a:solidFill>
                  <a:srgbClr val="FF0000"/>
                </a:solidFill>
                <a:latin typeface="Inter"/>
              </a:rPr>
              <a:t>Why Noise Cancellation?</a:t>
            </a:r>
          </a:p>
        </p:txBody>
      </p:sp>
      <p:sp>
        <p:nvSpPr>
          <p:cNvPr id="3" name="Content Placeholder 2">
            <a:extLst>
              <a:ext uri="{FF2B5EF4-FFF2-40B4-BE49-F238E27FC236}">
                <a16:creationId xmlns:a16="http://schemas.microsoft.com/office/drawing/2014/main" id="{C461112A-1E41-1B25-74C9-1B7D23100C5B}"/>
              </a:ext>
            </a:extLst>
          </p:cNvPr>
          <p:cNvSpPr>
            <a:spLocks noGrp="1"/>
          </p:cNvSpPr>
          <p:nvPr>
            <p:ph idx="1"/>
          </p:nvPr>
        </p:nvSpPr>
        <p:spPr>
          <a:xfrm>
            <a:off x="838200" y="1624495"/>
            <a:ext cx="10515600" cy="4351338"/>
          </a:xfrm>
        </p:spPr>
        <p:txBody>
          <a:bodyPr/>
          <a:lstStyle/>
          <a:p>
            <a:r>
              <a:rPr lang="en-US" dirty="0">
                <a:solidFill>
                  <a:schemeClr val="tx1">
                    <a:lumMod val="75000"/>
                  </a:schemeClr>
                </a:solidFill>
                <a:latin typeface="Inter"/>
              </a:rPr>
              <a:t>E</a:t>
            </a:r>
            <a:r>
              <a:rPr lang="en-US" dirty="0">
                <a:solidFill>
                  <a:schemeClr val="tx1">
                    <a:lumMod val="75000"/>
                  </a:schemeClr>
                </a:solidFill>
                <a:effectLst/>
                <a:latin typeface="Inter"/>
              </a:rPr>
              <a:t>xcessive noise exposure can induce hearing impairment, psychosocial effects such as annoyance, stress-related health effects such as cardiovascular disorders, sleep disturbance, and decreased school performance.</a:t>
            </a:r>
            <a:endParaRPr lang="en-IN" dirty="0">
              <a:solidFill>
                <a:schemeClr val="tx1">
                  <a:lumMod val="75000"/>
                </a:schemeClr>
              </a:solidFill>
              <a:latin typeface="Inter"/>
            </a:endParaRPr>
          </a:p>
          <a:p>
            <a:pPr marL="0" indent="0">
              <a:buNone/>
            </a:pPr>
            <a:endParaRPr lang="en-IN" dirty="0"/>
          </a:p>
        </p:txBody>
      </p:sp>
      <p:pic>
        <p:nvPicPr>
          <p:cNvPr id="4" name="Picture 6" descr="MAZTR: Free Online Audio File Denoiser">
            <a:extLst>
              <a:ext uri="{FF2B5EF4-FFF2-40B4-BE49-F238E27FC236}">
                <a16:creationId xmlns:a16="http://schemas.microsoft.com/office/drawing/2014/main" id="{C49A8EDA-3A6D-1429-D627-E6C006FC6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532" y="3429000"/>
            <a:ext cx="6096000" cy="299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7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80EF-9049-81FD-327D-93025E7C66FF}"/>
              </a:ext>
            </a:extLst>
          </p:cNvPr>
          <p:cNvSpPr>
            <a:spLocks noGrp="1"/>
          </p:cNvSpPr>
          <p:nvPr>
            <p:ph type="title"/>
          </p:nvPr>
        </p:nvSpPr>
        <p:spPr/>
        <p:txBody>
          <a:bodyPr/>
          <a:lstStyle/>
          <a:p>
            <a:r>
              <a:rPr lang="en-IN" b="1" i="0" dirty="0">
                <a:solidFill>
                  <a:srgbClr val="FF0000"/>
                </a:solidFill>
                <a:effectLst/>
                <a:latin typeface="BeoSupreme"/>
              </a:rPr>
              <a:t>Passive Noise Cancellation</a:t>
            </a:r>
            <a:endParaRPr lang="en-IN" b="1" dirty="0">
              <a:solidFill>
                <a:srgbClr val="FF0000"/>
              </a:solidFill>
            </a:endParaRPr>
          </a:p>
        </p:txBody>
      </p:sp>
      <p:sp>
        <p:nvSpPr>
          <p:cNvPr id="3" name="Content Placeholder 2">
            <a:extLst>
              <a:ext uri="{FF2B5EF4-FFF2-40B4-BE49-F238E27FC236}">
                <a16:creationId xmlns:a16="http://schemas.microsoft.com/office/drawing/2014/main" id="{8D0D2CDB-52A2-5DFC-9D58-5DE68C2FAA13}"/>
              </a:ext>
            </a:extLst>
          </p:cNvPr>
          <p:cNvSpPr>
            <a:spLocks noGrp="1"/>
          </p:cNvSpPr>
          <p:nvPr>
            <p:ph idx="1"/>
          </p:nvPr>
        </p:nvSpPr>
        <p:spPr>
          <a:xfrm>
            <a:off x="838200" y="1496852"/>
            <a:ext cx="10515600" cy="4351338"/>
          </a:xfrm>
        </p:spPr>
        <p:txBody>
          <a:bodyPr/>
          <a:lstStyle/>
          <a:p>
            <a:r>
              <a:rPr lang="en-US" b="0" i="0" dirty="0">
                <a:solidFill>
                  <a:schemeClr val="tx1">
                    <a:lumMod val="75000"/>
                  </a:schemeClr>
                </a:solidFill>
                <a:effectLst/>
                <a:latin typeface="BeoSupreme"/>
              </a:rPr>
              <a:t>Uses well-designed </a:t>
            </a:r>
            <a:r>
              <a:rPr lang="en-US" b="0" i="0" dirty="0">
                <a:solidFill>
                  <a:srgbClr val="FF0000"/>
                </a:solidFill>
                <a:effectLst/>
                <a:latin typeface="BeoSupreme"/>
              </a:rPr>
              <a:t>ear cups to seal out unwanted noise</a:t>
            </a:r>
            <a:r>
              <a:rPr lang="en-US" b="0" i="0" dirty="0">
                <a:solidFill>
                  <a:schemeClr val="tx1">
                    <a:lumMod val="75000"/>
                  </a:schemeClr>
                </a:solidFill>
                <a:effectLst/>
                <a:latin typeface="BeoSupreme"/>
              </a:rPr>
              <a:t>. This is used for both over-ear headphones and in-ear earphones where the earbud itself will keep surrounding noise out.</a:t>
            </a:r>
            <a:endParaRPr lang="en-IN" dirty="0">
              <a:solidFill>
                <a:schemeClr val="tx1">
                  <a:lumMod val="75000"/>
                </a:schemeClr>
              </a:solidFill>
            </a:endParaRPr>
          </a:p>
        </p:txBody>
      </p:sp>
      <p:pic>
        <p:nvPicPr>
          <p:cNvPr id="5124" name="Picture 4" descr="Hungama HiLife Buzz 101- 9 hrs battery, passive noise cancellation  Bluetooth Headset Price in India - Buy Hungama HiLife Buzz 101- 9 hrs  battery, passive noise cancellation Bluetooth Headset Online - Hungama  HiLife : Flipkart.com">
            <a:extLst>
              <a:ext uri="{FF2B5EF4-FFF2-40B4-BE49-F238E27FC236}">
                <a16:creationId xmlns:a16="http://schemas.microsoft.com/office/drawing/2014/main" id="{1E05AC1B-8D7B-420D-FD90-FE3DE43A3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9" y="3055704"/>
            <a:ext cx="4572001" cy="356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211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sten to the #SoundThatMatters – Let's Talk About Active Noise Cancel">
            <a:extLst>
              <a:ext uri="{FF2B5EF4-FFF2-40B4-BE49-F238E27FC236}">
                <a16:creationId xmlns:a16="http://schemas.microsoft.com/office/drawing/2014/main" id="{CA310019-3D80-3351-1AAB-083FC70CC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16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495FC-D81B-4895-B858-3F55ACAB0F70}"/>
              </a:ext>
            </a:extLst>
          </p:cNvPr>
          <p:cNvSpPr>
            <a:spLocks noGrp="1"/>
          </p:cNvSpPr>
          <p:nvPr>
            <p:ph type="title"/>
          </p:nvPr>
        </p:nvSpPr>
        <p:spPr/>
        <p:txBody>
          <a:bodyPr/>
          <a:lstStyle/>
          <a:p>
            <a:r>
              <a:rPr lang="en-IN" b="1" i="0" dirty="0">
                <a:solidFill>
                  <a:srgbClr val="FF0000"/>
                </a:solidFill>
                <a:effectLst/>
                <a:latin typeface="BeoSupreme"/>
              </a:rPr>
              <a:t>Active Noise Cancellation</a:t>
            </a:r>
            <a:endParaRPr lang="en-IN" b="1" dirty="0">
              <a:solidFill>
                <a:srgbClr val="FF0000"/>
              </a:solidFill>
            </a:endParaRPr>
          </a:p>
        </p:txBody>
      </p:sp>
      <p:sp>
        <p:nvSpPr>
          <p:cNvPr id="3" name="Content Placeholder 2">
            <a:extLst>
              <a:ext uri="{FF2B5EF4-FFF2-40B4-BE49-F238E27FC236}">
                <a16:creationId xmlns:a16="http://schemas.microsoft.com/office/drawing/2014/main" id="{787CBF8F-9656-E948-D618-F7384767B385}"/>
              </a:ext>
            </a:extLst>
          </p:cNvPr>
          <p:cNvSpPr>
            <a:spLocks noGrp="1"/>
          </p:cNvSpPr>
          <p:nvPr>
            <p:ph idx="1"/>
          </p:nvPr>
        </p:nvSpPr>
        <p:spPr/>
        <p:txBody>
          <a:bodyPr/>
          <a:lstStyle/>
          <a:p>
            <a:r>
              <a:rPr lang="en-US" b="0" i="0" dirty="0">
                <a:solidFill>
                  <a:schemeClr val="tx1">
                    <a:lumMod val="75000"/>
                  </a:schemeClr>
                </a:solidFill>
                <a:effectLst/>
                <a:latin typeface="BeoSupreme"/>
              </a:rPr>
              <a:t>Uses </a:t>
            </a:r>
            <a:r>
              <a:rPr lang="en-US" b="0" i="0" dirty="0">
                <a:solidFill>
                  <a:srgbClr val="FF0000"/>
                </a:solidFill>
                <a:effectLst/>
                <a:latin typeface="BeoSupreme"/>
              </a:rPr>
              <a:t>microphones and speakers</a:t>
            </a:r>
            <a:r>
              <a:rPr lang="en-US" b="0" i="0" dirty="0">
                <a:solidFill>
                  <a:schemeClr val="tx1">
                    <a:lumMod val="75000"/>
                  </a:schemeClr>
                </a:solidFill>
                <a:effectLst/>
                <a:latin typeface="BeoSupreme"/>
              </a:rPr>
              <a:t> to reduce background and surrounding noises. This is the most known type and has mostly been used in over-ear headphones. Technology has become so small and battery efficient now that it can be used in true wireless in-ear earphones.</a:t>
            </a:r>
            <a:endParaRPr lang="en-IN" dirty="0">
              <a:solidFill>
                <a:schemeClr val="tx1">
                  <a:lumMod val="75000"/>
                </a:schemeClr>
              </a:solidFill>
            </a:endParaRPr>
          </a:p>
        </p:txBody>
      </p:sp>
      <p:pic>
        <p:nvPicPr>
          <p:cNvPr id="5" name="Picture 4">
            <a:extLst>
              <a:ext uri="{FF2B5EF4-FFF2-40B4-BE49-F238E27FC236}">
                <a16:creationId xmlns:a16="http://schemas.microsoft.com/office/drawing/2014/main" id="{2F6A0AC2-B0A1-8B50-262F-42D81E9BFF57}"/>
              </a:ext>
            </a:extLst>
          </p:cNvPr>
          <p:cNvPicPr>
            <a:picLocks noChangeAspect="1"/>
          </p:cNvPicPr>
          <p:nvPr/>
        </p:nvPicPr>
        <p:blipFill>
          <a:blip r:embed="rId2"/>
          <a:stretch>
            <a:fillRect/>
          </a:stretch>
        </p:blipFill>
        <p:spPr>
          <a:xfrm>
            <a:off x="3559456" y="3711574"/>
            <a:ext cx="5073088" cy="2853612"/>
          </a:xfrm>
          <a:prstGeom prst="rect">
            <a:avLst/>
          </a:prstGeom>
        </p:spPr>
      </p:pic>
    </p:spTree>
    <p:extLst>
      <p:ext uri="{BB962C8B-B14F-4D97-AF65-F5344CB8AC3E}">
        <p14:creationId xmlns:p14="http://schemas.microsoft.com/office/powerpoint/2010/main" val="3997017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5D8C-60BC-35C0-3633-856B9F9E591E}"/>
              </a:ext>
            </a:extLst>
          </p:cNvPr>
          <p:cNvSpPr>
            <a:spLocks noGrp="1"/>
          </p:cNvSpPr>
          <p:nvPr>
            <p:ph type="title"/>
          </p:nvPr>
        </p:nvSpPr>
        <p:spPr>
          <a:xfrm>
            <a:off x="639873" y="241294"/>
            <a:ext cx="10912251" cy="1325563"/>
          </a:xfrm>
        </p:spPr>
        <p:txBody>
          <a:bodyPr/>
          <a:lstStyle/>
          <a:p>
            <a:r>
              <a:rPr lang="en-IN" b="1" dirty="0">
                <a:solidFill>
                  <a:srgbClr val="FF0000"/>
                </a:solidFill>
                <a:latin typeface="Inter"/>
              </a:rPr>
              <a:t>Types of Active Noise Cancellation Techniques</a:t>
            </a:r>
          </a:p>
        </p:txBody>
      </p:sp>
      <p:sp>
        <p:nvSpPr>
          <p:cNvPr id="3" name="Content Placeholder 2">
            <a:extLst>
              <a:ext uri="{FF2B5EF4-FFF2-40B4-BE49-F238E27FC236}">
                <a16:creationId xmlns:a16="http://schemas.microsoft.com/office/drawing/2014/main" id="{51AF76A2-FF5A-1242-EA3C-2061473D9FEF}"/>
              </a:ext>
            </a:extLst>
          </p:cNvPr>
          <p:cNvSpPr>
            <a:spLocks noGrp="1"/>
          </p:cNvSpPr>
          <p:nvPr>
            <p:ph idx="1"/>
          </p:nvPr>
        </p:nvSpPr>
        <p:spPr>
          <a:xfrm>
            <a:off x="838199" y="1450240"/>
            <a:ext cx="10515600" cy="4351338"/>
          </a:xfrm>
        </p:spPr>
        <p:txBody>
          <a:bodyPr/>
          <a:lstStyle/>
          <a:p>
            <a:r>
              <a:rPr lang="en-US" b="1" i="0" u="sng" dirty="0">
                <a:solidFill>
                  <a:srgbClr val="FF0000"/>
                </a:solidFill>
                <a:effectLst/>
                <a:latin typeface="Inter"/>
              </a:rPr>
              <a:t>Feedforward Active Noise Cancellation </a:t>
            </a:r>
          </a:p>
          <a:p>
            <a:pPr marL="0" indent="0">
              <a:buNone/>
            </a:pPr>
            <a:r>
              <a:rPr lang="en-US" b="0" i="0" dirty="0">
                <a:solidFill>
                  <a:schemeClr val="tx1">
                    <a:lumMod val="75000"/>
                  </a:schemeClr>
                </a:solidFill>
                <a:effectLst/>
                <a:latin typeface="Inter"/>
              </a:rPr>
              <a:t>Here, the </a:t>
            </a:r>
            <a:r>
              <a:rPr lang="en-US" b="0" i="0" dirty="0">
                <a:solidFill>
                  <a:srgbClr val="FF0000"/>
                </a:solidFill>
                <a:effectLst/>
                <a:latin typeface="Inter"/>
              </a:rPr>
              <a:t>mic is outside </a:t>
            </a:r>
            <a:r>
              <a:rPr lang="en-US" b="0" i="0" dirty="0">
                <a:solidFill>
                  <a:schemeClr val="tx1">
                    <a:lumMod val="75000"/>
                  </a:schemeClr>
                </a:solidFill>
                <a:effectLst/>
                <a:latin typeface="Inter"/>
              </a:rPr>
              <a:t>the ear cup, and hears the outside noise before you can. It then processes the intrusive noise to create the anti-noise waves to cancel or neutralize the former so you can enjoy the sound. if the headphones or the earphones are not placed properly and can amplify the noise outside.</a:t>
            </a:r>
          </a:p>
          <a:p>
            <a:endParaRPr lang="en-IN" dirty="0">
              <a:solidFill>
                <a:srgbClr val="FF0000"/>
              </a:solidFill>
            </a:endParaRPr>
          </a:p>
        </p:txBody>
      </p:sp>
      <p:pic>
        <p:nvPicPr>
          <p:cNvPr id="5" name="Picture 4">
            <a:extLst>
              <a:ext uri="{FF2B5EF4-FFF2-40B4-BE49-F238E27FC236}">
                <a16:creationId xmlns:a16="http://schemas.microsoft.com/office/drawing/2014/main" id="{504BE367-A2A2-74D6-0C52-F911BB65B224}"/>
              </a:ext>
            </a:extLst>
          </p:cNvPr>
          <p:cNvPicPr>
            <a:picLocks noChangeAspect="1"/>
          </p:cNvPicPr>
          <p:nvPr/>
        </p:nvPicPr>
        <p:blipFill>
          <a:blip r:embed="rId2"/>
          <a:stretch>
            <a:fillRect/>
          </a:stretch>
        </p:blipFill>
        <p:spPr>
          <a:xfrm>
            <a:off x="5236188" y="3924292"/>
            <a:ext cx="5203970" cy="2220980"/>
          </a:xfrm>
          <a:prstGeom prst="rect">
            <a:avLst/>
          </a:prstGeom>
        </p:spPr>
      </p:pic>
    </p:spTree>
    <p:extLst>
      <p:ext uri="{BB962C8B-B14F-4D97-AF65-F5344CB8AC3E}">
        <p14:creationId xmlns:p14="http://schemas.microsoft.com/office/powerpoint/2010/main" val="3166024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AB0F6-E154-F7CA-E249-C9B6FB93EE0D}"/>
              </a:ext>
            </a:extLst>
          </p:cNvPr>
          <p:cNvSpPr>
            <a:spLocks noGrp="1"/>
          </p:cNvSpPr>
          <p:nvPr>
            <p:ph idx="1"/>
          </p:nvPr>
        </p:nvSpPr>
        <p:spPr>
          <a:xfrm>
            <a:off x="838200" y="766846"/>
            <a:ext cx="10515600" cy="4351338"/>
          </a:xfrm>
        </p:spPr>
        <p:txBody>
          <a:bodyPr/>
          <a:lstStyle/>
          <a:p>
            <a:r>
              <a:rPr lang="en-US" b="1" i="0" u="sng" dirty="0">
                <a:solidFill>
                  <a:srgbClr val="FF0000"/>
                </a:solidFill>
                <a:effectLst/>
                <a:latin typeface="Inter"/>
              </a:rPr>
              <a:t>Feedback noise cancellation </a:t>
            </a:r>
          </a:p>
          <a:p>
            <a:pPr marL="0" indent="0">
              <a:buNone/>
            </a:pPr>
            <a:r>
              <a:rPr lang="en-US" b="0" i="0" dirty="0">
                <a:solidFill>
                  <a:schemeClr val="tx1">
                    <a:lumMod val="75000"/>
                  </a:schemeClr>
                </a:solidFill>
                <a:effectLst/>
                <a:latin typeface="Inter"/>
              </a:rPr>
              <a:t>In this type of cancellation, the </a:t>
            </a:r>
            <a:r>
              <a:rPr lang="en-US" b="0" i="0" dirty="0">
                <a:solidFill>
                  <a:srgbClr val="FF0000"/>
                </a:solidFill>
                <a:effectLst/>
                <a:latin typeface="Inter"/>
              </a:rPr>
              <a:t>mic is inside </a:t>
            </a:r>
            <a:r>
              <a:rPr lang="en-US" b="0" i="0" dirty="0">
                <a:solidFill>
                  <a:schemeClr val="tx1">
                    <a:lumMod val="75000"/>
                  </a:schemeClr>
                </a:solidFill>
                <a:effectLst/>
                <a:latin typeface="Inter"/>
              </a:rPr>
              <a:t>the ear cup and in front of the speaker, so it gets to hear the resulting signal in the same way the listener does. And if the headphones or earphones are worn incorrectly, it does not drastically affect the sound canceling. </a:t>
            </a:r>
            <a:endParaRPr lang="en-IN" dirty="0">
              <a:solidFill>
                <a:schemeClr val="tx1">
                  <a:lumMod val="75000"/>
                </a:schemeClr>
              </a:solidFill>
            </a:endParaRPr>
          </a:p>
        </p:txBody>
      </p:sp>
      <p:pic>
        <p:nvPicPr>
          <p:cNvPr id="5" name="Picture 4">
            <a:extLst>
              <a:ext uri="{FF2B5EF4-FFF2-40B4-BE49-F238E27FC236}">
                <a16:creationId xmlns:a16="http://schemas.microsoft.com/office/drawing/2014/main" id="{26221052-61FF-79CE-6FDA-8F6C781647C3}"/>
              </a:ext>
            </a:extLst>
          </p:cNvPr>
          <p:cNvPicPr>
            <a:picLocks noChangeAspect="1"/>
          </p:cNvPicPr>
          <p:nvPr/>
        </p:nvPicPr>
        <p:blipFill>
          <a:blip r:embed="rId2"/>
          <a:stretch>
            <a:fillRect/>
          </a:stretch>
        </p:blipFill>
        <p:spPr>
          <a:xfrm>
            <a:off x="3507625" y="3031603"/>
            <a:ext cx="5176749" cy="2637677"/>
          </a:xfrm>
          <a:prstGeom prst="rect">
            <a:avLst/>
          </a:prstGeom>
        </p:spPr>
      </p:pic>
    </p:spTree>
    <p:extLst>
      <p:ext uri="{BB962C8B-B14F-4D97-AF65-F5344CB8AC3E}">
        <p14:creationId xmlns:p14="http://schemas.microsoft.com/office/powerpoint/2010/main" val="3242389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58C343-31A2-C04E-2EEC-4A034D5DFB32}"/>
              </a:ext>
            </a:extLst>
          </p:cNvPr>
          <p:cNvSpPr>
            <a:spLocks noGrp="1"/>
          </p:cNvSpPr>
          <p:nvPr>
            <p:ph idx="1"/>
          </p:nvPr>
        </p:nvSpPr>
        <p:spPr>
          <a:xfrm>
            <a:off x="838200" y="833789"/>
            <a:ext cx="10515600" cy="4351338"/>
          </a:xfrm>
        </p:spPr>
        <p:txBody>
          <a:bodyPr/>
          <a:lstStyle/>
          <a:p>
            <a:r>
              <a:rPr lang="en-IN" b="1" u="sng" dirty="0">
                <a:solidFill>
                  <a:srgbClr val="FF0000"/>
                </a:solidFill>
                <a:latin typeface="Inter"/>
              </a:rPr>
              <a:t>Hybrid Noise Cancelation</a:t>
            </a:r>
          </a:p>
          <a:p>
            <a:pPr marL="0" indent="0">
              <a:buNone/>
            </a:pPr>
            <a:r>
              <a:rPr lang="en-IN" dirty="0">
                <a:solidFill>
                  <a:schemeClr val="tx1">
                    <a:lumMod val="75000"/>
                  </a:schemeClr>
                </a:solidFill>
                <a:latin typeface="Inter"/>
              </a:rPr>
              <a:t>This is the combination of both </a:t>
            </a:r>
            <a:r>
              <a:rPr lang="en-US" i="0" dirty="0">
                <a:solidFill>
                  <a:srgbClr val="FF0000"/>
                </a:solidFill>
                <a:effectLst/>
                <a:latin typeface="Inter"/>
              </a:rPr>
              <a:t>Feedforward and Feedback noise  cancellation </a:t>
            </a:r>
            <a:r>
              <a:rPr lang="en-IN" dirty="0">
                <a:latin typeface="Inter"/>
              </a:rPr>
              <a:t> </a:t>
            </a:r>
          </a:p>
        </p:txBody>
      </p:sp>
      <p:pic>
        <p:nvPicPr>
          <p:cNvPr id="5" name="Picture 4">
            <a:extLst>
              <a:ext uri="{FF2B5EF4-FFF2-40B4-BE49-F238E27FC236}">
                <a16:creationId xmlns:a16="http://schemas.microsoft.com/office/drawing/2014/main" id="{761BEF59-81DE-DB1A-782E-EDCA5E591986}"/>
              </a:ext>
            </a:extLst>
          </p:cNvPr>
          <p:cNvPicPr>
            <a:picLocks noChangeAspect="1"/>
          </p:cNvPicPr>
          <p:nvPr/>
        </p:nvPicPr>
        <p:blipFill>
          <a:blip r:embed="rId2"/>
          <a:stretch>
            <a:fillRect/>
          </a:stretch>
        </p:blipFill>
        <p:spPr>
          <a:xfrm>
            <a:off x="3266485" y="2521819"/>
            <a:ext cx="5659030" cy="3141099"/>
          </a:xfrm>
          <a:prstGeom prst="rect">
            <a:avLst/>
          </a:prstGeom>
        </p:spPr>
      </p:pic>
    </p:spTree>
    <p:extLst>
      <p:ext uri="{BB962C8B-B14F-4D97-AF65-F5344CB8AC3E}">
        <p14:creationId xmlns:p14="http://schemas.microsoft.com/office/powerpoint/2010/main" val="42737288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519</TotalTime>
  <Words>542</Words>
  <Application>Microsoft Office PowerPoint</Application>
  <PresentationFormat>Widescreen</PresentationFormat>
  <Paragraphs>38</Paragraphs>
  <Slides>18</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BeoSupreme</vt:lpstr>
      <vt:lpstr>Calibri</vt:lpstr>
      <vt:lpstr>Calibri Light</vt:lpstr>
      <vt:lpstr>Inter</vt:lpstr>
      <vt:lpstr>Office Theme</vt:lpstr>
      <vt:lpstr>Digital Signal Processing Project</vt:lpstr>
      <vt:lpstr>What is noise?</vt:lpstr>
      <vt:lpstr>Why Noise Cancellation?</vt:lpstr>
      <vt:lpstr>Passive Noise Cancellation</vt:lpstr>
      <vt:lpstr>PowerPoint Presentation</vt:lpstr>
      <vt:lpstr>Active Noise Cancellation</vt:lpstr>
      <vt:lpstr>Types of Active Noise Cancellation Techniques</vt:lpstr>
      <vt:lpstr>PowerPoint Presentation</vt:lpstr>
      <vt:lpstr>PowerPoint Presentation</vt:lpstr>
      <vt:lpstr>Simulink-Based Model</vt:lpstr>
      <vt:lpstr>PowerPoint Presentation</vt:lpstr>
      <vt:lpstr>PowerPoint Presentation</vt:lpstr>
      <vt:lpstr>Features of the model</vt:lpstr>
      <vt:lpstr>Limitations of the Model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Poornachandra Giridhar</dc:creator>
  <cp:lastModifiedBy>Poornachandra Giridhar</cp:lastModifiedBy>
  <cp:revision>26</cp:revision>
  <dcterms:created xsi:type="dcterms:W3CDTF">2023-12-03T06:28:45Z</dcterms:created>
  <dcterms:modified xsi:type="dcterms:W3CDTF">2023-12-03T15:08:28Z</dcterms:modified>
</cp:coreProperties>
</file>